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63" r:id="rId4"/>
    <p:sldId id="299" r:id="rId5"/>
    <p:sldId id="300" r:id="rId6"/>
    <p:sldId id="302" r:id="rId7"/>
    <p:sldId id="301" r:id="rId8"/>
    <p:sldId id="270" r:id="rId9"/>
    <p:sldId id="265" r:id="rId10"/>
    <p:sldId id="295" r:id="rId11"/>
    <p:sldId id="304" r:id="rId12"/>
    <p:sldId id="30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2752" autoAdjust="0"/>
  </p:normalViewPr>
  <p:slideViewPr>
    <p:cSldViewPr>
      <p:cViewPr varScale="1">
        <p:scale>
          <a:sx n="88" d="100"/>
          <a:sy n="88" d="100"/>
        </p:scale>
        <p:origin x="1306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9"/>
          <a:stretch/>
        </p:blipFill>
        <p:spPr bwMode="auto">
          <a:xfrm>
            <a:off x="20782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User\Desktop\Семья2017\family_png-800x60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30" y="1828800"/>
            <a:ext cx="6552728" cy="493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 rot="20948127">
            <a:off x="-112632" y="579197"/>
            <a:ext cx="870949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mic Sans MS" panose="030F0702030302020204" pitchFamily="66" charset="0"/>
                <a:cs typeface="Aharoni" pitchFamily="2" charset="-79"/>
              </a:rPr>
              <a:t>ИГРЫ </a:t>
            </a:r>
            <a:r>
              <a:rPr lang="ru-RU" sz="4000" b="1" dirty="0">
                <a:ln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mic Sans MS" panose="030F0702030302020204" pitchFamily="66" charset="0"/>
                <a:cs typeface="Aharoni" pitchFamily="2" charset="-79"/>
              </a:rPr>
              <a:t>ДЛЯ РАСШИРЕНИЯ СЛОВАРНОГО ЗАПАСА </a:t>
            </a:r>
            <a:r>
              <a:rPr lang="ru-RU" sz="4000" b="1" dirty="0" smtClean="0">
                <a:ln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mic Sans MS" panose="030F0702030302020204" pitchFamily="66" charset="0"/>
                <a:cs typeface="Aharoni" pitchFamily="2" charset="-79"/>
              </a:rPr>
              <a:t>РЕБЁНКА</a:t>
            </a:r>
            <a:endParaRPr lang="ru-RU" sz="4000" b="1" dirty="0">
              <a:ln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Comic Sans MS" panose="030F0702030302020204" pitchFamily="66" charset="0"/>
              <a:cs typeface="Aharoni" pitchFamily="2" charset="-79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5791200" y="4724400"/>
            <a:ext cx="3320894" cy="212358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itchFamily="66" charset="0"/>
              </a:rPr>
              <a:t>Составила</a:t>
            </a:r>
            <a:r>
              <a:rPr lang="ru-RU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itchFamily="66" charset="0"/>
              </a:rPr>
              <a:t>:</a:t>
            </a:r>
          </a:p>
          <a:p>
            <a:pPr marL="0" indent="0" algn="ctr">
              <a:buNone/>
            </a:pPr>
            <a:r>
              <a:rPr lang="ru-RU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itchFamily="66" charset="0"/>
              </a:rPr>
              <a:t>Учитель-логопед Пестова</a:t>
            </a:r>
          </a:p>
          <a:p>
            <a:pPr marL="0" indent="0" algn="ctr">
              <a:buNone/>
            </a:pPr>
            <a:r>
              <a:rPr lang="ru-RU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itchFamily="66" charset="0"/>
              </a:rPr>
              <a:t>Светлана Васильевна</a:t>
            </a:r>
          </a:p>
          <a:p>
            <a:pPr marL="0" indent="0" algn="ctr">
              <a:buFont typeface="Arial" pitchFamily="34" charset="0"/>
              <a:buNone/>
            </a:pPr>
            <a:endParaRPr lang="ru-RU" dirty="0">
              <a:ln>
                <a:solidFill>
                  <a:srgbClr val="7030A0"/>
                </a:solidFill>
              </a:ln>
              <a:solidFill>
                <a:srgbClr val="7030A0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26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3" y="-594"/>
            <a:ext cx="9144793" cy="68585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r="37400" b="-400"/>
          <a:stretch/>
        </p:blipFill>
        <p:spPr>
          <a:xfrm>
            <a:off x="-152400" y="-133111"/>
            <a:ext cx="5724128" cy="688538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5610" y="-97545"/>
            <a:ext cx="3097036" cy="309703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800600" y="2743200"/>
            <a:ext cx="426719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14. </a:t>
            </a:r>
            <a:r>
              <a:rPr lang="ru-RU" i="1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Чем закончилось? </a:t>
            </a:r>
            <a:endParaRPr lang="ru-RU" i="1" dirty="0" smtClean="0">
              <a:ln>
                <a:solidFill>
                  <a:srgbClr val="7030A0"/>
                </a:solidFill>
              </a:ln>
              <a:solidFill>
                <a:srgbClr val="7030A0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  <a:p>
            <a:pPr algn="just"/>
            <a:r>
              <a:rPr lang="ru-RU" i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Одним </a:t>
            </a:r>
            <a:r>
              <a:rPr lang="ru-RU" i="1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из способов развития связной речи может стать просмотр мультфильмов. Начните вместе с малышом смотреть интересный мультфильм, а на самом захватывающем месте «вспомните» про неотложное дело, которое вы должны сделать именно сейчас, но попросите ребенка рассказать вам позже, что произойдет дальше в мультфильме и чем он закончится. Не забудьте поблагодарить вашего рассказчика.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005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793" cy="685859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85800" y="685801"/>
            <a:ext cx="7848600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Comic Sans MS" panose="030F0702030302020204" pitchFamily="66" charset="0"/>
              </a:rPr>
              <a:t>Литература:</a:t>
            </a:r>
          </a:p>
          <a:p>
            <a:r>
              <a:rPr lang="ru-RU" i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Comic Sans MS" panose="030F0702030302020204" pitchFamily="66" charset="0"/>
              </a:rPr>
              <a:t>1</a:t>
            </a:r>
            <a:r>
              <a:rPr lang="ru-RU" i="1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Comic Sans MS" panose="030F0702030302020204" pitchFamily="66" charset="0"/>
              </a:rPr>
              <a:t>. Дидактические игры в детском саду: Книга для воспитателя д/с. . – М.: Просвещение,2003</a:t>
            </a:r>
            <a:r>
              <a:rPr lang="ru-RU" i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Comic Sans MS" panose="030F0702030302020204" pitchFamily="66" charset="0"/>
              </a:rPr>
              <a:t>.</a:t>
            </a:r>
            <a:endParaRPr lang="ru-RU" i="1" dirty="0">
              <a:ln>
                <a:solidFill>
                  <a:srgbClr val="7030A0"/>
                </a:solidFill>
              </a:ln>
              <a:solidFill>
                <a:srgbClr val="7030A0"/>
              </a:solidFill>
              <a:effectLst>
                <a:glow rad="228600">
                  <a:prstClr val="white">
                    <a:alpha val="40000"/>
                  </a:prstClr>
                </a:glow>
              </a:effectLst>
              <a:latin typeface="Comic Sans MS" panose="030F0702030302020204" pitchFamily="66" charset="0"/>
            </a:endParaRPr>
          </a:p>
          <a:p>
            <a:r>
              <a:rPr lang="ru-RU" i="1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Comic Sans MS" panose="030F0702030302020204" pitchFamily="66" charset="0"/>
              </a:rPr>
              <a:t>2. Дошкольная педагогика. , . - М.: Издательский центр «Академия», 2009</a:t>
            </a:r>
            <a:r>
              <a:rPr lang="ru-RU" i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Comic Sans MS" panose="030F0702030302020204" pitchFamily="66" charset="0"/>
              </a:rPr>
              <a:t>.</a:t>
            </a:r>
            <a:endParaRPr lang="ru-RU" i="1" dirty="0">
              <a:ln>
                <a:solidFill>
                  <a:srgbClr val="7030A0"/>
                </a:solidFill>
              </a:ln>
              <a:solidFill>
                <a:srgbClr val="7030A0"/>
              </a:solidFill>
              <a:effectLst>
                <a:glow rad="228600">
                  <a:prstClr val="white">
                    <a:alpha val="40000"/>
                  </a:prstClr>
                </a:glow>
              </a:effectLst>
              <a:latin typeface="Comic Sans MS" panose="030F0702030302020204" pitchFamily="66" charset="0"/>
            </a:endParaRPr>
          </a:p>
          <a:p>
            <a:r>
              <a:rPr lang="ru-RU" i="1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Comic Sans MS" panose="030F0702030302020204" pitchFamily="66" charset="0"/>
              </a:rPr>
              <a:t>3.Ефименкова Л.Н. Формирование речи у дошкольников. – М.: Просвещение, 1981. – 112 </a:t>
            </a:r>
            <a:r>
              <a:rPr lang="ru-RU" i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Comic Sans MS" panose="030F0702030302020204" pitchFamily="66" charset="0"/>
              </a:rPr>
              <a:t>с</a:t>
            </a:r>
            <a:endParaRPr lang="ru-RU" i="1" dirty="0">
              <a:ln>
                <a:solidFill>
                  <a:srgbClr val="7030A0"/>
                </a:solidFill>
              </a:ln>
              <a:solidFill>
                <a:srgbClr val="7030A0"/>
              </a:solidFill>
              <a:effectLst>
                <a:glow rad="228600">
                  <a:prstClr val="white">
                    <a:alpha val="40000"/>
                  </a:prstClr>
                </a:glow>
              </a:effectLst>
              <a:latin typeface="Comic Sans MS" panose="030F0702030302020204" pitchFamily="66" charset="0"/>
            </a:endParaRPr>
          </a:p>
          <a:p>
            <a:r>
              <a:rPr lang="ru-RU" i="1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Comic Sans MS" panose="030F0702030302020204" pitchFamily="66" charset="0"/>
              </a:rPr>
              <a:t>4. Жукова Н. С. Отклонения в развитии детской речи.—М., 1994</a:t>
            </a:r>
            <a:r>
              <a:rPr lang="ru-RU" i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Comic Sans MS" panose="030F0702030302020204" pitchFamily="66" charset="0"/>
              </a:rPr>
              <a:t>.</a:t>
            </a:r>
            <a:endParaRPr lang="ru-RU" i="1" dirty="0">
              <a:ln>
                <a:solidFill>
                  <a:srgbClr val="7030A0"/>
                </a:solidFill>
              </a:ln>
              <a:solidFill>
                <a:srgbClr val="7030A0"/>
              </a:solidFill>
              <a:effectLst>
                <a:glow rad="228600">
                  <a:prstClr val="white">
                    <a:alpha val="40000"/>
                  </a:prstClr>
                </a:glow>
              </a:effectLst>
              <a:latin typeface="Comic Sans MS" panose="030F0702030302020204" pitchFamily="66" charset="0"/>
            </a:endParaRPr>
          </a:p>
          <a:p>
            <a:r>
              <a:rPr lang="ru-RU" i="1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Comic Sans MS" panose="030F0702030302020204" pitchFamily="66" charset="0"/>
              </a:rPr>
              <a:t>5. Жукова Н. С, </a:t>
            </a:r>
            <a:r>
              <a:rPr lang="ru-RU" i="1" dirty="0" err="1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Comic Sans MS" panose="030F0702030302020204" pitchFamily="66" charset="0"/>
              </a:rPr>
              <a:t>Мастюкова</a:t>
            </a:r>
            <a:r>
              <a:rPr lang="ru-RU" i="1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Comic Sans MS" panose="030F0702030302020204" pitchFamily="66" charset="0"/>
              </a:rPr>
              <a:t> Е. М., Филичева Т. Б. Преодоление общего недоразвития речи у дошкольников.—М.,1990</a:t>
            </a:r>
            <a:r>
              <a:rPr lang="ru-RU" i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Comic Sans MS" panose="030F0702030302020204" pitchFamily="66" charset="0"/>
              </a:rPr>
              <a:t>.</a:t>
            </a:r>
            <a:endParaRPr lang="ru-RU" i="1" dirty="0">
              <a:ln>
                <a:solidFill>
                  <a:srgbClr val="7030A0"/>
                </a:solidFill>
              </a:ln>
              <a:solidFill>
                <a:srgbClr val="7030A0"/>
              </a:solidFill>
              <a:effectLst>
                <a:glow rad="228600">
                  <a:prstClr val="white">
                    <a:alpha val="40000"/>
                  </a:prstClr>
                </a:glow>
              </a:effectLst>
              <a:latin typeface="Comic Sans MS" panose="030F0702030302020204" pitchFamily="66" charset="0"/>
            </a:endParaRPr>
          </a:p>
          <a:p>
            <a:r>
              <a:rPr lang="ru-RU" i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Comic Sans MS" panose="030F0702030302020204" pitchFamily="66" charset="0"/>
              </a:rPr>
              <a:t>6.Кузьмина </a:t>
            </a:r>
            <a:r>
              <a:rPr lang="ru-RU" i="1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Comic Sans MS" panose="030F0702030302020204" pitchFamily="66" charset="0"/>
              </a:rPr>
              <a:t>Н. И., Рождественская В. И. Воспитание речи у детей с моторной алалией. —М, 1977</a:t>
            </a:r>
            <a:r>
              <a:rPr lang="ru-RU" i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Comic Sans MS" panose="030F0702030302020204" pitchFamily="66" charset="0"/>
              </a:rPr>
              <a:t>.</a:t>
            </a:r>
            <a:endParaRPr lang="ru-RU" i="1" dirty="0">
              <a:ln>
                <a:solidFill>
                  <a:srgbClr val="7030A0"/>
                </a:solidFill>
              </a:ln>
              <a:solidFill>
                <a:srgbClr val="7030A0"/>
              </a:solidFill>
              <a:effectLst>
                <a:glow rad="228600">
                  <a:prstClr val="white">
                    <a:alpha val="40000"/>
                  </a:prstClr>
                </a:glow>
              </a:effectLst>
              <a:latin typeface="Comic Sans MS" panose="030F0702030302020204" pitchFamily="66" charset="0"/>
            </a:endParaRPr>
          </a:p>
          <a:p>
            <a:r>
              <a:rPr lang="ru-RU" i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Comic Sans MS" panose="030F0702030302020204" pitchFamily="66" charset="0"/>
              </a:rPr>
              <a:t>7. </a:t>
            </a:r>
            <a:r>
              <a:rPr lang="ru-RU" i="1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Comic Sans MS" panose="030F0702030302020204" pitchFamily="66" charset="0"/>
              </a:rPr>
              <a:t>Лопатина Л. В., Серебрякова Н. В. Логопедическая работа в группах дошкольников со стертой формой дизартрии. —СПб.,1994</a:t>
            </a:r>
            <a:r>
              <a:rPr lang="ru-RU" i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Comic Sans MS" panose="030F0702030302020204" pitchFamily="66" charset="0"/>
              </a:rPr>
              <a:t>.</a:t>
            </a:r>
            <a:endParaRPr lang="ru-RU" i="1" dirty="0">
              <a:ln>
                <a:solidFill>
                  <a:srgbClr val="7030A0"/>
                </a:solidFill>
              </a:ln>
              <a:solidFill>
                <a:srgbClr val="7030A0"/>
              </a:solidFill>
              <a:effectLst>
                <a:glow rad="228600">
                  <a:prstClr val="white">
                    <a:alpha val="40000"/>
                  </a:prstClr>
                </a:glow>
              </a:effectLst>
              <a:latin typeface="Comic Sans MS" panose="030F0702030302020204" pitchFamily="66" charset="0"/>
            </a:endParaRPr>
          </a:p>
          <a:p>
            <a:r>
              <a:rPr lang="ru-RU" i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Comic Sans MS" panose="030F0702030302020204" pitchFamily="66" charset="0"/>
              </a:rPr>
              <a:t>8. </a:t>
            </a:r>
            <a:r>
              <a:rPr lang="ru-RU" i="1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Comic Sans MS" panose="030F0702030302020204" pitchFamily="66" charset="0"/>
              </a:rPr>
              <a:t>«Мяч и речь: Игры с мячом для развития речи, мелкой ручной и общей моторики»– М.: Просвещение, 2002</a:t>
            </a:r>
            <a:r>
              <a:rPr lang="ru-RU" i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Comic Sans MS" panose="030F0702030302020204" pitchFamily="66" charset="0"/>
              </a:rPr>
              <a:t>.</a:t>
            </a:r>
            <a:endParaRPr lang="ru-RU" i="1" dirty="0">
              <a:ln>
                <a:solidFill>
                  <a:srgbClr val="7030A0"/>
                </a:solidFill>
              </a:ln>
              <a:solidFill>
                <a:srgbClr val="7030A0"/>
              </a:solidFill>
              <a:effectLst>
                <a:glow rad="228600">
                  <a:prstClr val="white">
                    <a:alpha val="40000"/>
                  </a:prstClr>
                </a:glow>
              </a:effectLst>
              <a:latin typeface="Comic Sans MS" panose="030F0702030302020204" pitchFamily="66" charset="0"/>
            </a:endParaRPr>
          </a:p>
          <a:p>
            <a:r>
              <a:rPr lang="ru-RU" i="1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Comic Sans MS" panose="030F0702030302020204" pitchFamily="66" charset="0"/>
              </a:rPr>
              <a:t>9</a:t>
            </a:r>
            <a:r>
              <a:rPr lang="ru-RU" i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Comic Sans MS" panose="030F0702030302020204" pitchFamily="66" charset="0"/>
              </a:rPr>
              <a:t>. </a:t>
            </a:r>
            <a:r>
              <a:rPr lang="ru-RU" i="1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Comic Sans MS" panose="030F0702030302020204" pitchFamily="66" charset="0"/>
              </a:rPr>
              <a:t>Филичева Т. В., Чиркина Г. В. Коррекционное обучение и воспитание детей 5-летнего возраста с общим недоразвитием речи. —М., 1991.</a:t>
            </a:r>
          </a:p>
          <a:p>
            <a:endParaRPr lang="ru-RU" i="1" dirty="0">
              <a:ln>
                <a:solidFill>
                  <a:srgbClr val="7030A0"/>
                </a:solidFill>
              </a:ln>
              <a:solidFill>
                <a:srgbClr val="7030A0"/>
              </a:solidFill>
              <a:effectLst>
                <a:glow rad="228600">
                  <a:prstClr val="white">
                    <a:alpha val="40000"/>
                  </a:prstClr>
                </a:glow>
              </a:effectLst>
              <a:latin typeface="Comic Sans MS" panose="030F0702030302020204" pitchFamily="66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00044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9"/>
          <a:stretch/>
        </p:blipFill>
        <p:spPr bwMode="auto">
          <a:xfrm>
            <a:off x="20782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User\Desktop\Семья2017\family_png-800x60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30" y="1828800"/>
            <a:ext cx="6552728" cy="493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 rot="20948127">
            <a:off x="-112632" y="579197"/>
            <a:ext cx="870949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mic Sans MS" panose="030F0702030302020204" pitchFamily="66" charset="0"/>
                <a:cs typeface="Aharoni" pitchFamily="2" charset="-79"/>
              </a:rPr>
              <a:t>ИГРЫ </a:t>
            </a:r>
            <a:r>
              <a:rPr lang="ru-RU" sz="4000" b="1" dirty="0">
                <a:ln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mic Sans MS" panose="030F0702030302020204" pitchFamily="66" charset="0"/>
                <a:cs typeface="Aharoni" pitchFamily="2" charset="-79"/>
              </a:rPr>
              <a:t>ДЛЯ РАСШИРЕНИЯ СЛОВАРНОГО ЗАПАСА </a:t>
            </a:r>
            <a:r>
              <a:rPr lang="ru-RU" sz="4000" b="1" dirty="0" smtClean="0">
                <a:ln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mic Sans MS" panose="030F0702030302020204" pitchFamily="66" charset="0"/>
                <a:cs typeface="Aharoni" pitchFamily="2" charset="-79"/>
              </a:rPr>
              <a:t>РЕБЁНКА</a:t>
            </a:r>
            <a:endParaRPr lang="ru-RU" sz="4000" b="1" dirty="0">
              <a:ln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Comic Sans MS" panose="030F0702030302020204" pitchFamily="66" charset="0"/>
              <a:cs typeface="Aharoni" pitchFamily="2" charset="-79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5791200" y="4724400"/>
            <a:ext cx="3320894" cy="212358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itchFamily="66" charset="0"/>
              </a:rPr>
              <a:t>Составила</a:t>
            </a:r>
            <a:r>
              <a:rPr lang="ru-RU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itchFamily="66" charset="0"/>
              </a:rPr>
              <a:t>:</a:t>
            </a:r>
          </a:p>
          <a:p>
            <a:pPr marL="0" indent="0" algn="ctr">
              <a:buNone/>
            </a:pPr>
            <a:r>
              <a:rPr lang="ru-RU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itchFamily="66" charset="0"/>
              </a:rPr>
              <a:t>Учитель-логопед Пестова</a:t>
            </a:r>
          </a:p>
          <a:p>
            <a:pPr marL="0" indent="0" algn="ctr">
              <a:buNone/>
            </a:pPr>
            <a:r>
              <a:rPr lang="ru-RU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itchFamily="66" charset="0"/>
              </a:rPr>
              <a:t>Светлана Васильевна</a:t>
            </a:r>
          </a:p>
          <a:p>
            <a:pPr marL="0" indent="0" algn="ctr">
              <a:buFont typeface="Arial" pitchFamily="34" charset="0"/>
              <a:buNone/>
            </a:pPr>
            <a:endParaRPr lang="ru-RU" dirty="0">
              <a:ln>
                <a:solidFill>
                  <a:srgbClr val="7030A0"/>
                </a:solidFill>
              </a:ln>
              <a:solidFill>
                <a:srgbClr val="7030A0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66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6" name="Picture 4" descr="http://coaching.by/wp-content/uploads/2009/10/1227119304_xfjt_2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198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548680"/>
            <a:ext cx="7992888" cy="612068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Button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7030A0"/>
                </a:solidFill>
                <a:effectLst>
                  <a:glow rad="127000">
                    <a:schemeClr val="bg1"/>
                  </a:glow>
                </a:effectLst>
                <a:latin typeface="Comic Sans MS" pitchFamily="66" charset="0"/>
              </a:rPr>
              <a:t>Словесные игры</a:t>
            </a:r>
            <a:endParaRPr lang="ru-RU" sz="54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7030A0"/>
              </a:solidFill>
              <a:effectLst>
                <a:glow rad="127000">
                  <a:schemeClr val="bg1"/>
                </a:glow>
              </a:effectLst>
              <a:latin typeface="Comic Sans MS" pitchFamily="66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1371600" y="4647949"/>
            <a:ext cx="6781800" cy="223224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itchFamily="66" charset="0"/>
              </a:rPr>
              <a:t>Словесные </a:t>
            </a:r>
            <a:r>
              <a:rPr lang="ru-RU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itchFamily="66" charset="0"/>
              </a:rPr>
              <a:t>игры не занимают много времени, в них можно играть </a:t>
            </a:r>
            <a:r>
              <a:rPr lang="ru-RU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itchFamily="66" charset="0"/>
              </a:rPr>
              <a:t>по </a:t>
            </a:r>
            <a:r>
              <a:rPr lang="ru-RU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itchFamily="66" charset="0"/>
              </a:rPr>
              <a:t>дороге в </a:t>
            </a:r>
            <a:r>
              <a:rPr lang="ru-RU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itchFamily="66" charset="0"/>
              </a:rPr>
              <a:t>детский сад, </a:t>
            </a:r>
            <a:r>
              <a:rPr lang="ru-RU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itchFamily="66" charset="0"/>
              </a:rPr>
              <a:t>в очереди, на прогулке. Как только заметили, что внимание малыша стало переключаться на посторонние объекты, игра прекращается</a:t>
            </a:r>
            <a:r>
              <a:rPr lang="ru-RU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itchFamily="66" charset="0"/>
              </a:rPr>
              <a:t>.</a:t>
            </a:r>
            <a:endParaRPr lang="ru-RU" dirty="0">
              <a:ln>
                <a:solidFill>
                  <a:srgbClr val="7030A0"/>
                </a:solidFill>
              </a:ln>
              <a:solidFill>
                <a:srgbClr val="7030A0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30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38200" y="1905000"/>
            <a:ext cx="7086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i="1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glow rad="228600">
                    <a:schemeClr val="bg1">
                      <a:lumMod val="9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1.Ищем детали. </a:t>
            </a:r>
            <a:r>
              <a:rPr lang="ru-RU" sz="2000" i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glow rad="228600">
                    <a:schemeClr val="bg1">
                      <a:lumMod val="9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Можно </a:t>
            </a:r>
            <a:r>
              <a:rPr lang="ru-RU" sz="2000" i="1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glow rad="228600">
                    <a:schemeClr val="bg1">
                      <a:lumMod val="9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вводить в словарь ребенка названия не только предметов, но и их деталей и частей. </a:t>
            </a:r>
            <a:endParaRPr lang="ru-RU" sz="2000" i="1" dirty="0" smtClean="0">
              <a:ln>
                <a:solidFill>
                  <a:srgbClr val="7030A0"/>
                </a:solidFill>
              </a:ln>
              <a:solidFill>
                <a:srgbClr val="7030A0"/>
              </a:solidFill>
              <a:effectLst>
                <a:glow rad="228600">
                  <a:schemeClr val="bg1">
                    <a:lumMod val="95000"/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  <a:p>
            <a:pPr algn="just"/>
            <a:r>
              <a:rPr lang="ru-RU" sz="2000" i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glow rad="228600">
                    <a:schemeClr val="bg1">
                      <a:lumMod val="9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— </a:t>
            </a:r>
            <a:r>
              <a:rPr lang="ru-RU" sz="2000" i="1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glow rad="228600">
                    <a:schemeClr val="bg1">
                      <a:lumMod val="9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«А что есть у дерева?» — «Корень, ствол, ветки, листья...»</a:t>
            </a:r>
          </a:p>
          <a:p>
            <a:pPr algn="just"/>
            <a:r>
              <a:rPr lang="ru-RU" sz="2000" i="1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glow rad="228600">
                    <a:schemeClr val="bg1">
                      <a:lumMod val="9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—</a:t>
            </a:r>
            <a:r>
              <a:rPr lang="ru-RU" sz="2000" i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glow rad="228600">
                    <a:schemeClr val="bg1">
                      <a:lumMod val="9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 «</a:t>
            </a:r>
            <a:r>
              <a:rPr lang="ru-RU" sz="2000" i="1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glow rad="228600">
                    <a:schemeClr val="bg1">
                      <a:lumMod val="9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Вот автомобиль, а что у него есть?» — «Руль, сиденья, дверцы, колеса, мотор...»</a:t>
            </a:r>
          </a:p>
        </p:txBody>
      </p:sp>
    </p:spTree>
    <p:extLst>
      <p:ext uri="{BB962C8B-B14F-4D97-AF65-F5344CB8AC3E}">
        <p14:creationId xmlns:p14="http://schemas.microsoft.com/office/powerpoint/2010/main" val="298084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38200" y="762000"/>
            <a:ext cx="7620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2</a:t>
            </a:r>
            <a:r>
              <a:rPr lang="ru-RU" sz="2000" i="1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. Поводырь. На прогулке мама закрывает глаза, и ребенок ей описывает, что их </a:t>
            </a:r>
            <a:r>
              <a:rPr lang="ru-RU" sz="2000" i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окружает.</a:t>
            </a:r>
          </a:p>
          <a:p>
            <a:pPr algn="just"/>
            <a:endParaRPr lang="ru-RU" sz="2000" i="1" dirty="0" smtClean="0">
              <a:ln>
                <a:solidFill>
                  <a:srgbClr val="7030A0"/>
                </a:solidFill>
              </a:ln>
              <a:solidFill>
                <a:srgbClr val="7030A0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  <a:p>
            <a:pPr algn="just"/>
            <a:r>
              <a:rPr lang="ru-RU" sz="2000" i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3. Описание </a:t>
            </a:r>
            <a:r>
              <a:rPr lang="ru-RU" sz="2000" i="1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объекта. Малышу предлагается обрисовать предмет, используя как можно больше неповторяющихся слов.</a:t>
            </a:r>
          </a:p>
          <a:p>
            <a:pPr algn="just"/>
            <a:r>
              <a:rPr lang="ru-RU" sz="2000" i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Когда </a:t>
            </a:r>
            <a:r>
              <a:rPr lang="ru-RU" sz="2000" i="1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вы вместе с ребенком рассматриваете какой-то предмет, задавайте ему самые разнообразные вопросы: «Какой он величины? Какого цвета? Из чего сделан? Для чего нужен?» Можно просто спросить: «Какой он?» Так вы побуждаете называть самые разные признаки предметов, помогаете развитию связной речи.</a:t>
            </a:r>
          </a:p>
          <a:p>
            <a:pPr algn="just"/>
            <a:endParaRPr lang="ru-RU" sz="2000" i="1" dirty="0">
              <a:ln>
                <a:solidFill>
                  <a:srgbClr val="7030A0"/>
                </a:solidFill>
              </a:ln>
              <a:solidFill>
                <a:srgbClr val="7030A0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  <a:p>
            <a:pPr algn="just"/>
            <a:r>
              <a:rPr lang="ru-RU" sz="2000" i="1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4. За кем последнее слово. По очереди описываете объект, за кем останется последнее слово, тот и выиграл.</a:t>
            </a:r>
          </a:p>
        </p:txBody>
      </p:sp>
    </p:spTree>
    <p:extLst>
      <p:ext uri="{BB962C8B-B14F-4D97-AF65-F5344CB8AC3E}">
        <p14:creationId xmlns:p14="http://schemas.microsoft.com/office/powerpoint/2010/main" val="385660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54"/>
            <a:ext cx="9144793" cy="685859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38200" y="609600"/>
            <a:ext cx="7391400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i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5</a:t>
            </a:r>
            <a:r>
              <a:rPr lang="ru-RU" sz="2000" i="1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. Описываем свойства предметов. Названия свойств предметов закрепляются и в словесных играх.</a:t>
            </a:r>
          </a:p>
          <a:p>
            <a:pPr algn="just"/>
            <a:endParaRPr lang="ru-RU" sz="2000" i="1" dirty="0">
              <a:ln>
                <a:solidFill>
                  <a:srgbClr val="7030A0"/>
                </a:solidFill>
              </a:ln>
              <a:solidFill>
                <a:srgbClr val="7030A0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  <a:p>
            <a:pPr algn="just"/>
            <a:r>
              <a:rPr lang="ru-RU" sz="2000" i="1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Спросите у ребенка: </a:t>
            </a:r>
            <a:endParaRPr lang="ru-RU" sz="2000" i="1" dirty="0" smtClean="0">
              <a:ln>
                <a:solidFill>
                  <a:srgbClr val="7030A0"/>
                </a:solidFill>
              </a:ln>
              <a:solidFill>
                <a:srgbClr val="7030A0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  <a:p>
            <a:pPr algn="just"/>
            <a:r>
              <a:rPr lang="ru-RU" sz="2000" i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«</a:t>
            </a:r>
            <a:r>
              <a:rPr lang="ru-RU" sz="2000" i="1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Что бывает высоким?» — «Дом, дерево, человек</a:t>
            </a:r>
            <a:r>
              <a:rPr lang="ru-RU" sz="2000" i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...»</a:t>
            </a:r>
          </a:p>
          <a:p>
            <a:pPr algn="just"/>
            <a:r>
              <a:rPr lang="ru-RU" sz="2000" i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ru-RU" sz="2000" i="1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— «А что выше — дерево или человек? Может ли человек быть выше дерева? Когда</a:t>
            </a:r>
            <a:r>
              <a:rPr lang="ru-RU" sz="2000" i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?».</a:t>
            </a:r>
          </a:p>
          <a:p>
            <a:pPr algn="just"/>
            <a:r>
              <a:rPr lang="ru-RU" sz="2000" i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Или</a:t>
            </a:r>
            <a:r>
              <a:rPr lang="ru-RU" sz="2000" i="1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: «Что бывает широким?» — «Река, улица, лента...» — «А что шире — ручеек или река</a:t>
            </a:r>
            <a:r>
              <a:rPr lang="ru-RU" sz="2000" i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?».</a:t>
            </a:r>
          </a:p>
          <a:p>
            <a:pPr algn="just"/>
            <a:r>
              <a:rPr lang="ru-RU" sz="2000" i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ru-RU" sz="2000" i="1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Так дети учатся сравнивать, обобщать, начинают понимать значение отвлеченных слов «высота», «ширина» и др. </a:t>
            </a:r>
            <a:endParaRPr lang="ru-RU" sz="2000" i="1" dirty="0" smtClean="0">
              <a:ln>
                <a:solidFill>
                  <a:srgbClr val="7030A0"/>
                </a:solidFill>
              </a:ln>
              <a:solidFill>
                <a:srgbClr val="7030A0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  <a:p>
            <a:pPr algn="just"/>
            <a:r>
              <a:rPr lang="ru-RU" sz="2000" i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Можно </a:t>
            </a:r>
            <a:r>
              <a:rPr lang="ru-RU" sz="2000" i="1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использовать для игры и другие вопросы, которые помогают освоить свойства предметов: что бывает белым? Пушистым? Холодным? Твердым? Гладким? Круглым?..</a:t>
            </a:r>
          </a:p>
          <a:p>
            <a:endParaRPr lang="ru-RU" i="1" dirty="0">
              <a:ln>
                <a:solidFill>
                  <a:srgbClr val="7030A0"/>
                </a:solidFill>
              </a:ln>
              <a:solidFill>
                <a:srgbClr val="7030A0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600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85800" y="685800"/>
            <a:ext cx="74676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i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6</a:t>
            </a:r>
            <a:r>
              <a:rPr lang="ru-RU" sz="2000" i="1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. Придумываем историю</a:t>
            </a:r>
            <a:r>
              <a:rPr lang="ru-RU" sz="2000" i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.</a:t>
            </a:r>
          </a:p>
          <a:p>
            <a:pPr algn="just"/>
            <a:r>
              <a:rPr lang="ru-RU" sz="2000" i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Мама </a:t>
            </a:r>
            <a:r>
              <a:rPr lang="ru-RU" sz="2000" i="1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начинает рассказывать историю, когда она делает паузу, ребенок вставляет нужное по смыслу слово.</a:t>
            </a:r>
          </a:p>
          <a:p>
            <a:pPr algn="just"/>
            <a:endParaRPr lang="ru-RU" sz="2000" i="1" dirty="0">
              <a:ln>
                <a:solidFill>
                  <a:srgbClr val="7030A0"/>
                </a:solidFill>
              </a:ln>
              <a:solidFill>
                <a:srgbClr val="7030A0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  <a:p>
            <a:pPr algn="just"/>
            <a:r>
              <a:rPr lang="ru-RU" sz="2000" i="1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7. Что может быть? </a:t>
            </a:r>
            <a:endParaRPr lang="ru-RU" sz="2000" i="1" dirty="0" smtClean="0">
              <a:ln>
                <a:solidFill>
                  <a:srgbClr val="7030A0"/>
                </a:solidFill>
              </a:ln>
              <a:solidFill>
                <a:srgbClr val="7030A0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  <a:p>
            <a:pPr algn="just"/>
            <a:r>
              <a:rPr lang="ru-RU" sz="2000" i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Взрослый </a:t>
            </a:r>
            <a:r>
              <a:rPr lang="ru-RU" sz="2000" i="1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называет прилагательное, а малыш к нему — существительные. Например, «Черное». Что может быть черным? Ребенок перечисляет: земля, дерево, портфель, краски... </a:t>
            </a:r>
            <a:endParaRPr lang="ru-RU" sz="2000" i="1" dirty="0" smtClean="0">
              <a:ln>
                <a:solidFill>
                  <a:srgbClr val="7030A0"/>
                </a:solidFill>
              </a:ln>
              <a:solidFill>
                <a:srgbClr val="7030A0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  <a:p>
            <a:pPr algn="just"/>
            <a:r>
              <a:rPr lang="ru-RU" sz="2000" i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Затем </a:t>
            </a:r>
            <a:r>
              <a:rPr lang="ru-RU" sz="2000" i="1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игра наоборот. Называется предмет, и к нему подбираются прилагательные. «Мяч, какой?» Круглый, резиновый, красно-синий, новый, большой...</a:t>
            </a:r>
          </a:p>
          <a:p>
            <a:pPr algn="just"/>
            <a:r>
              <a:rPr lang="ru-RU" sz="2000" i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72546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38200" y="914400"/>
            <a:ext cx="71628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i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8</a:t>
            </a:r>
            <a:r>
              <a:rPr lang="ru-RU" sz="2000" i="1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. Стань писателем. </a:t>
            </a:r>
            <a:endParaRPr lang="ru-RU" sz="2000" i="1" dirty="0" smtClean="0">
              <a:ln>
                <a:solidFill>
                  <a:srgbClr val="7030A0"/>
                </a:solidFill>
              </a:ln>
              <a:solidFill>
                <a:srgbClr val="7030A0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  <a:p>
            <a:pPr algn="just"/>
            <a:r>
              <a:rPr lang="ru-RU" sz="2000" i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Предлагается </a:t>
            </a:r>
            <a:r>
              <a:rPr lang="ru-RU" sz="2000" i="1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5-7 слов и из них нужно составить рассказ. Если малышу сложно «со слуха» запомнить слова, то можно предложить картинки. Сначала это может быть такой набор: лыжи, мальчик, снеговик, собака, елка. </a:t>
            </a:r>
            <a:endParaRPr lang="ru-RU" sz="2000" i="1" dirty="0" smtClean="0">
              <a:ln>
                <a:solidFill>
                  <a:srgbClr val="7030A0"/>
                </a:solidFill>
              </a:ln>
              <a:solidFill>
                <a:srgbClr val="7030A0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  <a:p>
            <a:pPr algn="just"/>
            <a:r>
              <a:rPr lang="ru-RU" sz="2000" i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Затем </a:t>
            </a:r>
            <a:r>
              <a:rPr lang="ru-RU" sz="2000" i="1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задание усложняется: мишка, ракета, дверь, цветок, радуга.</a:t>
            </a:r>
          </a:p>
          <a:p>
            <a:pPr algn="just"/>
            <a:endParaRPr lang="ru-RU" sz="2000" i="1" dirty="0">
              <a:ln>
                <a:solidFill>
                  <a:srgbClr val="7030A0"/>
                </a:solidFill>
              </a:ln>
              <a:solidFill>
                <a:srgbClr val="7030A0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  <a:p>
            <a:pPr algn="just"/>
            <a:r>
              <a:rPr lang="ru-RU" sz="2000" i="1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9. Найти повтор. </a:t>
            </a:r>
            <a:endParaRPr lang="ru-RU" sz="2000" i="1" dirty="0" smtClean="0">
              <a:ln>
                <a:solidFill>
                  <a:srgbClr val="7030A0"/>
                </a:solidFill>
              </a:ln>
              <a:solidFill>
                <a:srgbClr val="7030A0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  <a:p>
            <a:pPr algn="just"/>
            <a:r>
              <a:rPr lang="ru-RU" sz="2000" i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Мама </a:t>
            </a:r>
            <a:r>
              <a:rPr lang="ru-RU" sz="2000" i="1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произносит стилистическую неправильную фразу, а малыш пытается найти тавтологию и исправить ее. Например, «Папа посолил суп солью. Маша надевала одежду на куклу». </a:t>
            </a:r>
          </a:p>
        </p:txBody>
      </p:sp>
    </p:spTree>
    <p:extLst>
      <p:ext uri="{BB962C8B-B14F-4D97-AF65-F5344CB8AC3E}">
        <p14:creationId xmlns:p14="http://schemas.microsoft.com/office/powerpoint/2010/main" val="386271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 descr="C:\Users\User\Desktop\Семья2017\family_png-800x60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157092"/>
            <a:ext cx="3587348" cy="2700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533400" y="1752600"/>
            <a:ext cx="7914456" cy="2558008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2000" i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10</a:t>
            </a:r>
            <a:r>
              <a:rPr lang="ru-RU" sz="2000" i="1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. Игра в антонимы, в слова противоположные по значению</a:t>
            </a:r>
            <a:r>
              <a:rPr lang="ru-RU" sz="2000" i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.</a:t>
            </a:r>
          </a:p>
          <a:p>
            <a:pPr marL="0" indent="0" algn="just">
              <a:buNone/>
            </a:pPr>
            <a:r>
              <a:rPr lang="ru-RU" sz="2000" i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ru-RU" sz="2000" i="1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Взрослый называет слово, ребенок подбирает слово антипод. «Горячее-холодное, зима-лето, большой — маленький».</a:t>
            </a:r>
          </a:p>
          <a:p>
            <a:pPr marL="0" indent="0" algn="just">
              <a:buNone/>
            </a:pPr>
            <a:endParaRPr lang="ru-RU" sz="2000" i="1" dirty="0">
              <a:ln>
                <a:solidFill>
                  <a:srgbClr val="7030A0"/>
                </a:solidFill>
              </a:ln>
              <a:solidFill>
                <a:srgbClr val="7030A0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  <a:p>
            <a:pPr marL="0" indent="0" algn="just">
              <a:buNone/>
            </a:pPr>
            <a:r>
              <a:rPr lang="ru-RU" sz="2000" i="1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11. Игра в синонимы. </a:t>
            </a:r>
            <a:endParaRPr lang="ru-RU" sz="2000" i="1" dirty="0" smtClean="0">
              <a:ln>
                <a:solidFill>
                  <a:srgbClr val="7030A0"/>
                </a:solidFill>
              </a:ln>
              <a:solidFill>
                <a:srgbClr val="7030A0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  <a:p>
            <a:pPr marL="0" indent="0" algn="just">
              <a:buNone/>
            </a:pPr>
            <a:r>
              <a:rPr lang="ru-RU" sz="2000" i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Например</a:t>
            </a:r>
            <a:r>
              <a:rPr lang="ru-RU" sz="2000" i="1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, синоним к слову «палка» — трость, клюка, костыль, посох.</a:t>
            </a:r>
          </a:p>
          <a:p>
            <a:pPr marL="0" indent="0" algn="just">
              <a:buNone/>
            </a:pPr>
            <a:r>
              <a:rPr lang="ru-RU" sz="2000" i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endParaRPr lang="ru-RU" sz="2000" i="1" dirty="0">
              <a:ln>
                <a:solidFill>
                  <a:srgbClr val="7030A0"/>
                </a:solidFill>
              </a:ln>
              <a:solidFill>
                <a:srgbClr val="7030A0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74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6754" cy="6990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 descr="C:\Users\User\Desktop\Семья2017\hello_html_m3acd0e4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794" y="533400"/>
            <a:ext cx="6821206" cy="6208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User\Desktop\Семья2017\solntse-2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309634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4801" y="3096344"/>
            <a:ext cx="320039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13</a:t>
            </a:r>
            <a:r>
              <a:rPr lang="ru-RU" i="1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. Что увидел? </a:t>
            </a:r>
            <a:endParaRPr lang="ru-RU" i="1" dirty="0" smtClean="0">
              <a:ln>
                <a:solidFill>
                  <a:srgbClr val="7030A0"/>
                </a:solidFill>
              </a:ln>
              <a:solidFill>
                <a:srgbClr val="7030A0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  <a:p>
            <a:pPr algn="just"/>
            <a:r>
              <a:rPr lang="ru-RU" i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Обратите </a:t>
            </a:r>
            <a:r>
              <a:rPr lang="ru-RU" i="1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внимание ребенка на проплывающие облака. Что напоминают воздушно-небесные корабли? На что похожа эта крона дерева? </a:t>
            </a:r>
            <a:r>
              <a:rPr lang="ru-RU" i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А </a:t>
            </a:r>
            <a:r>
              <a:rPr lang="ru-RU" i="1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эти горы? </a:t>
            </a:r>
            <a:endParaRPr lang="ru-RU" i="1" dirty="0" smtClean="0">
              <a:ln>
                <a:solidFill>
                  <a:srgbClr val="7030A0"/>
                </a:solidFill>
              </a:ln>
              <a:solidFill>
                <a:srgbClr val="7030A0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  <a:p>
            <a:pPr algn="just"/>
            <a:r>
              <a:rPr lang="ru-RU" i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А </a:t>
            </a:r>
            <a:r>
              <a:rPr lang="ru-RU" i="1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этот человек, с каким животным ассоциируется?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30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977</TotalTime>
  <Words>912</Words>
  <Application>Microsoft Office PowerPoint</Application>
  <PresentationFormat>Экран (4:3)</PresentationFormat>
  <Paragraphs>61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Aharoni</vt:lpstr>
      <vt:lpstr>Arial</vt:lpstr>
      <vt:lpstr>Calibri</vt:lpstr>
      <vt:lpstr>Comic Sans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светлана пестова</cp:lastModifiedBy>
  <cp:revision>49</cp:revision>
  <dcterms:created xsi:type="dcterms:W3CDTF">2017-05-08T06:48:59Z</dcterms:created>
  <dcterms:modified xsi:type="dcterms:W3CDTF">2024-04-25T13:33:55Z</dcterms:modified>
</cp:coreProperties>
</file>